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04" r:id="rId3"/>
    <p:sldId id="313" r:id="rId4"/>
    <p:sldId id="315" r:id="rId5"/>
    <p:sldId id="314" r:id="rId6"/>
    <p:sldId id="317" r:id="rId7"/>
    <p:sldId id="318" r:id="rId8"/>
    <p:sldId id="320" r:id="rId9"/>
    <p:sldId id="319" r:id="rId10"/>
    <p:sldId id="322" r:id="rId11"/>
    <p:sldId id="323" r:id="rId12"/>
    <p:sldId id="316" r:id="rId13"/>
    <p:sldId id="321" r:id="rId14"/>
    <p:sldId id="324" r:id="rId15"/>
    <p:sldId id="325" r:id="rId16"/>
    <p:sldId id="326" r:id="rId17"/>
    <p:sldId id="327" r:id="rId18"/>
    <p:sldId id="328" r:id="rId19"/>
    <p:sldId id="32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varScale="1">
        <p:scale>
          <a:sx n="74" d="100"/>
          <a:sy n="74" d="100"/>
        </p:scale>
        <p:origin x="1278"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26-Jun-21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p14="http://schemas.microsoft.com/office/powerpoint/2010/main" val="1141982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10</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11</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12</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13</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14</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15</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16</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17</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18</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19</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3</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4</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5</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6</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7</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8</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9</a:t>
            </a:fld>
            <a:endParaRPr lang="en-US"/>
          </a:p>
        </p:txBody>
      </p:sp>
    </p:spTree>
    <p:extLst>
      <p:ext uri="{BB962C8B-B14F-4D97-AF65-F5344CB8AC3E}">
        <p14:creationId xmlns:p14="http://schemas.microsoft.com/office/powerpoint/2010/main" val="189510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26-Jun-21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26-Jun-21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26-Jun-21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26-Jun-21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26-Jun-21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26-Jun-21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26-Jun-21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26-Jun-21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26-Jun-21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26-Jun-21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26-Jun-21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26-Jun-21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swarm.ni.ac.rs/activities?id=13" TargetMode="External"/><Relationship Id="rId5" Type="http://schemas.openxmlformats.org/officeDocument/2006/relationships/image" Target="../media/image4.tiff"/><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swarm.ni.ac.rs/activities?id=13" TargetMode="External"/><Relationship Id="rId5" Type="http://schemas.openxmlformats.org/officeDocument/2006/relationships/image" Target="../media/image4.tiff"/><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p>
        </p:txBody>
      </p:sp>
      <p:sp>
        <p:nvSpPr>
          <p:cNvPr id="7" name="Subtitle 2"/>
          <p:cNvSpPr>
            <a:spLocks noGrp="1"/>
          </p:cNvSpPr>
          <p:nvPr>
            <p:ph type="subTitle" idx="1"/>
          </p:nvPr>
        </p:nvSpPr>
        <p:spPr>
          <a:xfrm>
            <a:off x="1237129" y="1709738"/>
            <a:ext cx="6400800" cy="1143000"/>
          </a:xfrm>
        </p:spPr>
        <p:txBody>
          <a:bodyPr/>
          <a:lstStyle/>
          <a:p>
            <a:r>
              <a:rPr lang="sr-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Project activities</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a:solidFill>
                  <a:schemeClr val="accent1">
                    <a:lumMod val="75000"/>
                  </a:schemeClr>
                </a:solidFill>
                <a:latin typeface="Calibri Light" pitchFamily="34" charset="0"/>
                <a:cs typeface="Calibri Light" pitchFamily="34" charset="0"/>
              </a:rPr>
              <a:t>Milan Gocić</a:t>
            </a:r>
          </a:p>
          <a:p>
            <a:r>
              <a:rPr lang="sr-Latn-BA" sz="1800" dirty="0">
                <a:solidFill>
                  <a:schemeClr val="accent1">
                    <a:lumMod val="75000"/>
                  </a:schemeClr>
                </a:solidFill>
                <a:latin typeface="Calibri Light" pitchFamily="34" charset="0"/>
                <a:cs typeface="Calibri Light" pitchFamily="34" charset="0"/>
              </a:rPr>
              <a:t>University of Niš</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a:solidFill>
                  <a:schemeClr val="accent1">
                    <a:lumMod val="75000"/>
                  </a:schemeClr>
                </a:solidFill>
                <a:latin typeface="Calibri Light" pitchFamily="34" charset="0"/>
                <a:cs typeface="Calibri Light" pitchFamily="34" charset="0"/>
              </a:rPr>
              <a:t>Third PMC meeting/ 15 April 2020</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a:solidFill>
                  <a:schemeClr val="tx2">
                    <a:lumMod val="60000"/>
                    <a:lumOff val="40000"/>
                  </a:schemeClr>
                </a:solidFill>
              </a:rPr>
              <a:t>A5.4 </a:t>
            </a:r>
            <a:r>
              <a:rPr lang="en-US" sz="3200" b="1" dirty="0">
                <a:solidFill>
                  <a:schemeClr val="tx2">
                    <a:lumMod val="60000"/>
                    <a:lumOff val="40000"/>
                  </a:schemeClr>
                </a:solidFill>
              </a:rPr>
              <a:t>External financial control</a:t>
            </a: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UNI je potpisao ugovor sa revizorskom kućom iz Velike Britanije koja će raditi reviziju projekta</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Finansijsku dokumentaciju dostavljati u predviđenom roku definisanim partnerskim ugovorom</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Prva kontrola očekuje nas krajem aprila/početkom maja. Nakon toga na svakih 6 meseci</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a:solidFill>
                  <a:schemeClr val="tx2">
                    <a:lumMod val="60000"/>
                    <a:lumOff val="40000"/>
                  </a:schemeClr>
                </a:solidFill>
              </a:rPr>
              <a:t>A5.5 </a:t>
            </a:r>
            <a:r>
              <a:rPr lang="en-GB" sz="3200" b="1" dirty="0">
                <a:solidFill>
                  <a:schemeClr val="tx2">
                    <a:lumMod val="60000"/>
                    <a:lumOff val="40000"/>
                  </a:schemeClr>
                </a:solidFill>
              </a:rPr>
              <a:t>Inter-project coaching</a:t>
            </a:r>
            <a:endParaRPr lang="en-US" sz="3200" b="1" dirty="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Svaka institucija treba da predstavi neki svoj projekat (Erasmus+ ili neki drugi) na osnovu dostavljenih predloga (verzija agenda slata ranije) – sastanak Sofija – datum definišemo početkom aprila</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a:solidFill>
                  <a:schemeClr val="tx2">
                    <a:lumMod val="60000"/>
                    <a:lumOff val="40000"/>
                  </a:schemeClr>
                </a:solidFill>
              </a:rPr>
              <a:t>A6.2 </a:t>
            </a:r>
            <a:r>
              <a:rPr lang="en-GB" sz="3200" b="1" dirty="0">
                <a:solidFill>
                  <a:schemeClr val="tx2">
                    <a:lumMod val="60000"/>
                    <a:lumOff val="40000"/>
                  </a:schemeClr>
                </a:solidFill>
              </a:rPr>
              <a:t>Development of project website and promotional materials</a:t>
            </a:r>
            <a:endParaRPr lang="en-US" sz="3200" b="1" dirty="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Organizovati promociju projekta i ostvarenih rezultata (workshops, konferencije, seminari) i dostaviti dissemination form</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Ukoliko je moguće učestvovati na nekoj televiziji ili radio emisiji ili objaviti neki rad u časopisu i dostaviti materijal</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UNI štampa leaflet za promociju projekta sa mid-term rezultatima (200 po instituciji) </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a:solidFill>
                  <a:schemeClr val="tx2">
                    <a:lumMod val="60000"/>
                    <a:lumOff val="40000"/>
                  </a:schemeClr>
                </a:solidFill>
              </a:rPr>
              <a:t>A6.3 </a:t>
            </a:r>
            <a:r>
              <a:rPr lang="en-GB" sz="3200" b="1" dirty="0">
                <a:solidFill>
                  <a:schemeClr val="tx2">
                    <a:lumMod val="60000"/>
                    <a:lumOff val="40000"/>
                  </a:schemeClr>
                </a:solidFill>
              </a:rPr>
              <a:t>Info days for student enrolment</a:t>
            </a:r>
            <a:endParaRPr lang="en-US" sz="3200" b="1" dirty="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Organizovati promociju upisa studenata</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Dostaviti slike i dissemination form</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Svaka institucija treba da dizajnira brošuru i liflet za svoj program (e) koje modernizuje ili razvija nove</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Svaka institucija treba da odštampa određen broj lifleta (max. 1000) i brošura (max. 500) sredstvima predviđenim finansijskim planom</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a:solidFill>
                  <a:schemeClr val="tx2">
                    <a:lumMod val="60000"/>
                    <a:lumOff val="40000"/>
                  </a:schemeClr>
                </a:solidFill>
              </a:rPr>
              <a:t>A6.4 </a:t>
            </a:r>
            <a:r>
              <a:rPr lang="en-GB" sz="3200" b="1" dirty="0">
                <a:solidFill>
                  <a:schemeClr val="tx2">
                    <a:lumMod val="60000"/>
                    <a:lumOff val="40000"/>
                  </a:schemeClr>
                </a:solidFill>
              </a:rPr>
              <a:t>Roundtables with non-academic </a:t>
            </a:r>
            <a:r>
              <a:rPr lang="en-GB" sz="3200" b="1" dirty="0">
                <a:solidFill>
                  <a:schemeClr val="lt1"/>
                </a:solidFill>
                <a:latin typeface="Calibri Light" pitchFamily="34" charset="0"/>
                <a:cs typeface="Calibri Light" pitchFamily="34" charset="0"/>
              </a:rPr>
              <a:t>sector</a:t>
            </a:r>
            <a:endParaRPr lang="en-US" sz="3200" b="1" dirty="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Organizovati jedan okrugli sto najkasnije do septembra 2020.</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Broj prisutnih &gt; 20</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Dostaviti agendu, slike, listu prisutnih, event report i dissemination form</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Za potrebe promocije UNI je dizajnirao liflet (na engleskom i našem jeziku) i biće odštampan u 150 kom po instituciji</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a:solidFill>
                  <a:schemeClr val="tx2">
                    <a:lumMod val="60000"/>
                    <a:lumOff val="40000"/>
                  </a:schemeClr>
                </a:solidFill>
              </a:rPr>
              <a:t>A6.5 </a:t>
            </a:r>
            <a:r>
              <a:rPr lang="en-GB" sz="3200" b="1" dirty="0">
                <a:solidFill>
                  <a:schemeClr val="tx2">
                    <a:lumMod val="60000"/>
                    <a:lumOff val="40000"/>
                  </a:schemeClr>
                </a:solidFill>
              </a:rPr>
              <a:t>Winter/summer schools</a:t>
            </a:r>
            <a:r>
              <a:rPr lang="sr-Latn-RS" sz="3200" b="1" dirty="0">
                <a:solidFill>
                  <a:schemeClr val="tx2">
                    <a:lumMod val="60000"/>
                    <a:lumOff val="40000"/>
                  </a:schemeClr>
                </a:solidFill>
              </a:rPr>
              <a:t> </a:t>
            </a:r>
            <a:r>
              <a:rPr lang="en-GB" sz="3200" b="1" dirty="0">
                <a:solidFill>
                  <a:schemeClr val="tx2">
                    <a:lumMod val="60000"/>
                    <a:lumOff val="40000"/>
                  </a:schemeClr>
                </a:solidFill>
              </a:rPr>
              <a:t> </a:t>
            </a:r>
            <a:r>
              <a:rPr lang="en-GB" sz="3200" b="1" dirty="0">
                <a:solidFill>
                  <a:schemeClr val="lt1"/>
                </a:solidFill>
                <a:latin typeface="Calibri Light" pitchFamily="34" charset="0"/>
                <a:cs typeface="Calibri Light" pitchFamily="34" charset="0"/>
              </a:rPr>
              <a:t>sector</a:t>
            </a:r>
            <a:endParaRPr lang="en-US" sz="3200" b="1" dirty="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Potrebno je organizovati javni konkurs za izbor studenata koji će prisustvovati školama (1 po instituciji po školi) sa znanjem engleskog jezika i ukoliko je moguće koji su upisali nove programe</a:t>
            </a:r>
          </a:p>
          <a:p>
            <a:pPr marL="342900" lvl="0" indent="-342900" algn="just">
              <a:spcBef>
                <a:spcPct val="20000"/>
              </a:spcBef>
              <a:buFont typeface="Wingdings" pitchFamily="2" charset="2"/>
              <a:buChar char="Ø"/>
              <a:defRPr/>
            </a:pPr>
            <a:endParaRPr lang="sr-Latn-RS" sz="15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Trajanje škole 12 dana + 2 dana za put. Dostaviću primer ITRa. Nakon posete potreban dissemination form.</a:t>
            </a:r>
          </a:p>
          <a:p>
            <a:pPr marL="342900" lvl="0" indent="-342900" algn="just">
              <a:spcBef>
                <a:spcPct val="20000"/>
              </a:spcBef>
              <a:buFont typeface="Wingdings" pitchFamily="2" charset="2"/>
              <a:buChar char="Ø"/>
              <a:defRPr/>
            </a:pPr>
            <a:endParaRPr lang="sr-Latn-RS" sz="15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en-GB" sz="2400" dirty="0">
                <a:solidFill>
                  <a:schemeClr val="tx2">
                    <a:lumMod val="60000"/>
                    <a:lumOff val="40000"/>
                  </a:schemeClr>
                </a:solidFill>
                <a:latin typeface="Calibri Light" pitchFamily="34" charset="0"/>
                <a:cs typeface="Calibri Light" pitchFamily="34" charset="0"/>
              </a:rPr>
              <a:t>Three winter (January 2021 – UL and AUTH, February 2021 – UNIRIFCE) and three summer schools (June 2021 – NMBU and BOKU, July 2021 – UACEG)</a:t>
            </a: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a:solidFill>
                  <a:schemeClr val="tx2">
                    <a:lumMod val="60000"/>
                    <a:lumOff val="40000"/>
                  </a:schemeClr>
                </a:solidFill>
              </a:rPr>
              <a:t>A6.5 </a:t>
            </a:r>
            <a:r>
              <a:rPr lang="en-GB" sz="3200" b="1" dirty="0">
                <a:solidFill>
                  <a:schemeClr val="tx2">
                    <a:lumMod val="60000"/>
                    <a:lumOff val="40000"/>
                  </a:schemeClr>
                </a:solidFill>
              </a:rPr>
              <a:t>Winter/summer schools</a:t>
            </a:r>
            <a:r>
              <a:rPr lang="sr-Latn-RS" sz="3200" b="1" dirty="0">
                <a:solidFill>
                  <a:schemeClr val="tx2">
                    <a:lumMod val="60000"/>
                    <a:lumOff val="40000"/>
                  </a:schemeClr>
                </a:solidFill>
              </a:rPr>
              <a:t> </a:t>
            </a:r>
            <a:r>
              <a:rPr lang="en-GB" sz="3200" b="1" dirty="0">
                <a:solidFill>
                  <a:schemeClr val="tx2">
                    <a:lumMod val="60000"/>
                    <a:lumOff val="40000"/>
                  </a:schemeClr>
                </a:solidFill>
              </a:rPr>
              <a:t> </a:t>
            </a:r>
            <a:r>
              <a:rPr lang="en-GB" sz="3200" b="1" dirty="0">
                <a:solidFill>
                  <a:schemeClr val="lt1"/>
                </a:solidFill>
                <a:latin typeface="Calibri Light" pitchFamily="34" charset="0"/>
                <a:cs typeface="Calibri Light" pitchFamily="34" charset="0"/>
              </a:rPr>
              <a:t>sector</a:t>
            </a:r>
            <a:endParaRPr lang="en-US" sz="3200" b="1" dirty="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Paralelno sa školama biće organizovan i trening osoblja kako bi se videla organizacija tih škola, i to: BOKU - UNMO (1), TCASU (1), UoM (1); UACEG – UNI (2), UPKM (1); UL – UNS (1), UNSA (1), UoM (1); AUTh – UNI (2), UNSA (1); UNIRIFCE – UNI (2), UPKM (1); NMBU – UNS (1), UNMO (1)</a:t>
            </a:r>
          </a:p>
          <a:p>
            <a:pPr marL="342900" lvl="0" indent="-342900" algn="just">
              <a:spcBef>
                <a:spcPct val="20000"/>
              </a:spcBef>
              <a:buFont typeface="Wingdings" pitchFamily="2" charset="2"/>
              <a:buChar char="Ø"/>
              <a:defRPr/>
            </a:pPr>
            <a:endParaRPr lang="sr-Latn-RS" sz="10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Trajanje 5 dana + 2 dana za put. Dostaviću primer ITRa. Nakon posete potreban dissemination form</a:t>
            </a:r>
          </a:p>
          <a:p>
            <a:pPr marL="342900" lvl="0" indent="-342900" algn="just">
              <a:spcBef>
                <a:spcPct val="20000"/>
              </a:spcBef>
              <a:buFont typeface="Wingdings" pitchFamily="2" charset="2"/>
              <a:buChar char="Ø"/>
              <a:defRPr/>
            </a:pPr>
            <a:endParaRPr lang="sr-Latn-RS" sz="10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en-GB" sz="2400" dirty="0">
                <a:solidFill>
                  <a:schemeClr val="tx2">
                    <a:lumMod val="60000"/>
                    <a:lumOff val="40000"/>
                  </a:schemeClr>
                </a:solidFill>
                <a:latin typeface="Calibri Light" pitchFamily="34" charset="0"/>
                <a:cs typeface="Calibri Light" pitchFamily="34" charset="0"/>
              </a:rPr>
              <a:t>Three winter (January 2021 – UL and AUTH, February 2021 – UNIRIFCE) and three summer schools (June 2021 – NMBU and BOKU, July 2021 – UACEG)</a:t>
            </a: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a:solidFill>
                  <a:schemeClr val="tx2">
                    <a:lumMod val="60000"/>
                    <a:lumOff val="40000"/>
                  </a:schemeClr>
                </a:solidFill>
              </a:rPr>
              <a:t>A6.6 </a:t>
            </a:r>
            <a:r>
              <a:rPr lang="en-GB" sz="3200" b="1" dirty="0">
                <a:solidFill>
                  <a:schemeClr val="tx2">
                    <a:lumMod val="60000"/>
                    <a:lumOff val="40000"/>
                  </a:schemeClr>
                </a:solidFill>
              </a:rPr>
              <a:t>Symposium for promoting WRM in WB</a:t>
            </a:r>
            <a:br>
              <a:rPr lang="en-US" sz="3200" b="1" dirty="0">
                <a:solidFill>
                  <a:schemeClr val="tx2">
                    <a:lumMod val="60000"/>
                    <a:lumOff val="40000"/>
                  </a:schemeClr>
                </a:solidFill>
              </a:rPr>
            </a:br>
            <a:r>
              <a:rPr lang="en-GB" sz="3200" b="1" dirty="0">
                <a:solidFill>
                  <a:schemeClr val="tx2">
                    <a:lumMod val="60000"/>
                    <a:lumOff val="40000"/>
                  </a:schemeClr>
                </a:solidFill>
              </a:rPr>
              <a:t>sector</a:t>
            </a:r>
            <a:endParaRPr lang="en-US" sz="3200" b="1" dirty="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Organizator UNS, jul 2021. Broj osoba predviđen budžetom</a:t>
            </a:r>
          </a:p>
          <a:p>
            <a:pPr marL="342900" lvl="0" indent="-342900" algn="just">
              <a:spcBef>
                <a:spcPct val="20000"/>
              </a:spcBef>
              <a:buFont typeface="Wingdings" pitchFamily="2" charset="2"/>
              <a:buChar char="Ø"/>
              <a:defRPr/>
            </a:pPr>
            <a:endParaRPr lang="sr-Latn-RS" sz="15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Svako od prisutnih iz institucije treba da predstavi  rezultate u okviru WRM. Možda čak i neki studentski master rad. Sledi dogovor.</a:t>
            </a:r>
          </a:p>
          <a:p>
            <a:pPr marL="342900" lvl="0" indent="-342900" algn="just">
              <a:spcBef>
                <a:spcPct val="20000"/>
              </a:spcBef>
              <a:buFont typeface="Wingdings" pitchFamily="2" charset="2"/>
              <a:buChar char="Ø"/>
              <a:defRPr/>
            </a:pPr>
            <a:endParaRPr lang="sr-Latn-RS" sz="15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UNS štampa: max. </a:t>
            </a:r>
            <a:r>
              <a:rPr lang="en-US" sz="2400" dirty="0">
                <a:solidFill>
                  <a:schemeClr val="tx2">
                    <a:lumMod val="60000"/>
                    <a:lumOff val="40000"/>
                  </a:schemeClr>
                </a:solidFill>
                <a:latin typeface="Calibri Light" pitchFamily="34" charset="0"/>
                <a:cs typeface="Calibri Light" pitchFamily="34" charset="0"/>
              </a:rPr>
              <a:t>200x proceedings for symposium, 150x agendas and ID cards for symposium</a:t>
            </a: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15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Događaju treba da prisustvuje što više ljudi sa strane radi promocije projekta i medijske kuće</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a:solidFill>
                  <a:schemeClr val="tx2">
                    <a:lumMod val="60000"/>
                    <a:lumOff val="40000"/>
                  </a:schemeClr>
                </a:solidFill>
              </a:rPr>
              <a:t>A7.4 </a:t>
            </a:r>
            <a:r>
              <a:rPr lang="en-GB" sz="3200" b="1" dirty="0">
                <a:solidFill>
                  <a:schemeClr val="tx2">
                    <a:lumMod val="60000"/>
                    <a:lumOff val="40000"/>
                  </a:schemeClr>
                </a:solidFill>
              </a:rPr>
              <a:t>Regular Steering Committee </a:t>
            </a:r>
            <a:r>
              <a:rPr lang="sr-Latn-RS" sz="3200" b="1" dirty="0">
                <a:solidFill>
                  <a:schemeClr val="tx2">
                    <a:lumMod val="60000"/>
                    <a:lumOff val="40000"/>
                  </a:schemeClr>
                </a:solidFill>
              </a:rPr>
              <a:t>&amp;</a:t>
            </a:r>
            <a:r>
              <a:rPr lang="en-GB" sz="3200" b="1" dirty="0">
                <a:solidFill>
                  <a:schemeClr val="tx2">
                    <a:lumMod val="60000"/>
                    <a:lumOff val="40000"/>
                  </a:schemeClr>
                </a:solidFill>
              </a:rPr>
              <a:t> Project Management meetings</a:t>
            </a:r>
            <a:endParaRPr lang="en-US" sz="3200" b="1" dirty="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Mesta održavanja: Sofija (?), Podgorica (septembar?),  Lisabon (april 2021.), Solun (septembar 2021.)</a:t>
            </a:r>
          </a:p>
          <a:p>
            <a:pPr marL="342900" lvl="0" indent="-342900" algn="just">
              <a:spcBef>
                <a:spcPct val="20000"/>
              </a:spcBef>
              <a:buFont typeface="Wingdings" pitchFamily="2" charset="2"/>
              <a:buChar char="Ø"/>
              <a:defRPr/>
            </a:pPr>
            <a:endParaRPr lang="sr-Latn-RS" sz="15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Maksimalan broj osoba po instituciji je 1</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a:solidFill>
                  <a:schemeClr val="tx2">
                    <a:lumMod val="60000"/>
                    <a:lumOff val="40000"/>
                  </a:schemeClr>
                </a:solidFill>
              </a:rPr>
              <a:t>A7.5 Submission of interim and final reports</a:t>
            </a:r>
            <a:endParaRPr lang="en-US" sz="3200" b="1" dirty="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Progress report poslat 29. februara 2020. (rok za slanje je 14. maj 2020.)</a:t>
            </a:r>
          </a:p>
          <a:p>
            <a:pPr marL="342900" lvl="0" indent="-342900" algn="just">
              <a:spcBef>
                <a:spcPct val="20000"/>
              </a:spcBef>
              <a:buFont typeface="Wingdings" pitchFamily="2" charset="2"/>
              <a:buChar char="Ø"/>
              <a:defRPr/>
            </a:pPr>
            <a:endParaRPr lang="sr-Latn-RS" sz="15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Pošto sam sastavio tehnički izveštaj nije neophodno pisanje istog za svaku instituciju</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Slanje finalnog izveštaja se planira za kraj novembra 2021. </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r>
              <a:rPr lang="sr-Latn-RS" sz="3200" b="1" dirty="0">
                <a:solidFill>
                  <a:schemeClr val="tx2">
                    <a:lumMod val="60000"/>
                    <a:lumOff val="40000"/>
                  </a:schemeClr>
                </a:solidFill>
              </a:rPr>
              <a:t>A2.4 Accreditation of master curricula</a:t>
            </a:r>
            <a:endParaRPr lang="en-US" sz="32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Dostaviti odluku odgovarajućeg tela koje usvaja studijski program (modernizovan ili (re)akreditovan) – Savet univerziteta ili NAT – bilo bi dobro da ukoliko je moguće negde u odluci stoji da je modernizacija urađena u okviru projekta SWARM (vidite sa vašim pravnim službama da li je ovo izvodljivo)</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Dostaviti elaborate studijskih programa pre i posle modernizacije ili za nove studijske programe</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Dostaviti link na kojem se vidi data odluka(e) i elaborat </a:t>
            </a:r>
            <a:endParaRPr lang="en-US" sz="24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a:solidFill>
                  <a:schemeClr val="tx2">
                    <a:lumMod val="60000"/>
                    <a:lumOff val="40000"/>
                  </a:schemeClr>
                </a:solidFill>
              </a:rPr>
              <a:t>A3.3 </a:t>
            </a:r>
            <a:r>
              <a:rPr lang="en-GB" sz="3200" b="1" dirty="0">
                <a:solidFill>
                  <a:schemeClr val="tx2">
                    <a:lumMod val="60000"/>
                    <a:lumOff val="40000"/>
                  </a:schemeClr>
                </a:solidFill>
              </a:rPr>
              <a:t>Development of trainings’ content and corresponding educational material</a:t>
            </a:r>
            <a:endParaRPr lang="en-US" sz="3200" b="1" dirty="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UPKM treba da odštampa 420 kom. priručnika (60 po WB HEI)</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Videti kako da se dostavi svakoj instituciji</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Kako bismo pojednostavili treninge dobro je da svaka institucija pripremi prezentaciju za poglavlje koje je pisala uz odgovarajući materijal (video, radovi i slično) koji će biti podeljen svim institucijama</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a:solidFill>
                  <a:schemeClr val="tx2">
                    <a:lumMod val="60000"/>
                    <a:lumOff val="40000"/>
                  </a:schemeClr>
                </a:solidFill>
              </a:rPr>
              <a:t>A4.1 </a:t>
            </a:r>
            <a:r>
              <a:rPr lang="en-GB" sz="3200" b="1" dirty="0">
                <a:solidFill>
                  <a:schemeClr val="tx2">
                    <a:lumMod val="60000"/>
                    <a:lumOff val="40000"/>
                  </a:schemeClr>
                </a:solidFill>
              </a:rPr>
              <a:t>Implementation of developed master curricula </a:t>
            </a:r>
            <a:endParaRPr lang="en-US" sz="3200" b="1" dirty="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Ukoliko je moguće upisati prvu generaciju studenata školske 2020/2021</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Dostaviti 2-3 prezentacije koje se odnose na akreditovane predmete koje će postati i sastavni deo predmeta koji smo uneli u izveštaj A2.2 </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Nakon svakog semestra uraditi samoevaluaciju</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a:solidFill>
                  <a:schemeClr val="tx2">
                    <a:lumMod val="60000"/>
                    <a:lumOff val="40000"/>
                  </a:schemeClr>
                </a:solidFill>
              </a:rPr>
              <a:t>A4.3 </a:t>
            </a:r>
            <a:r>
              <a:rPr lang="en-GB" sz="3200" b="1" dirty="0">
                <a:solidFill>
                  <a:schemeClr val="tx2">
                    <a:lumMod val="60000"/>
                    <a:lumOff val="40000"/>
                  </a:schemeClr>
                </a:solidFill>
              </a:rPr>
              <a:t>Self-evaluation of master curricula</a:t>
            </a:r>
            <a:endParaRPr lang="en-US" sz="3200" b="1" dirty="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Nakon svakog semestra uraditi samoevaluaciju</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Za sprovođenje samoevaluacije koristiti Annex QA5 (</a:t>
            </a:r>
            <a:r>
              <a:rPr lang="en-US" sz="2400" dirty="0">
                <a:hlinkClick r:id="rId6"/>
              </a:rPr>
              <a:t>http://www.swarm.ni.ac.rs/activities?id=13</a:t>
            </a:r>
            <a:r>
              <a:rPr lang="sr-Latn-RS" sz="2400" dirty="0"/>
              <a:t>)</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Napisati izveštaj korišćenjem Annex QA6</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a:solidFill>
                  <a:schemeClr val="tx2">
                    <a:lumMod val="60000"/>
                    <a:lumOff val="40000"/>
                  </a:schemeClr>
                </a:solidFill>
              </a:rPr>
              <a:t>A4.2 </a:t>
            </a:r>
            <a:r>
              <a:rPr lang="en-GB" sz="3200" b="1" dirty="0">
                <a:solidFill>
                  <a:schemeClr val="tx2">
                    <a:lumMod val="60000"/>
                    <a:lumOff val="40000"/>
                  </a:schemeClr>
                </a:solidFill>
              </a:rPr>
              <a:t>Implementation of trainings for professionals in water sector</a:t>
            </a:r>
            <a:endParaRPr lang="en-US" sz="3200" b="1" dirty="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Organizovati 1 trodnevni trening period decembar 2020. – januar 2021.  po mogućstvu u okviru Centra za LLL ukoliko postoji</a:t>
            </a:r>
          </a:p>
          <a:p>
            <a:pPr marL="342900" lvl="0" indent="-342900" algn="just">
              <a:spcBef>
                <a:spcPct val="20000"/>
              </a:spcBef>
              <a:buFont typeface="Wingdings" pitchFamily="2" charset="2"/>
              <a:buChar char="Ø"/>
              <a:defRPr/>
            </a:pPr>
            <a:endParaRPr lang="sr-Latn-RS"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Broj učesnika treninga 30 (po mogućstvu iz oblasti vodnih resursa)</a:t>
            </a:r>
          </a:p>
          <a:p>
            <a:pPr marL="342900" lvl="0" indent="-342900" algn="just">
              <a:spcBef>
                <a:spcPct val="20000"/>
              </a:spcBef>
              <a:buFont typeface="Wingdings" pitchFamily="2" charset="2"/>
              <a:buChar char="Ø"/>
              <a:defRPr/>
            </a:pPr>
            <a:endParaRPr lang="sr-Latn-RS"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Učesnicima obuke treba dodeliti odgovarajući sertifikat (dogovoren na nivou konzorcijuma) – videću da UNI odštampa sertifikate 7 x 40 kom.</a:t>
            </a: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uraditi samoevaluaciju</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a:solidFill>
                  <a:schemeClr val="tx2">
                    <a:lumMod val="60000"/>
                    <a:lumOff val="40000"/>
                  </a:schemeClr>
                </a:solidFill>
              </a:rPr>
              <a:t>A4.2 </a:t>
            </a:r>
            <a:r>
              <a:rPr lang="en-GB" sz="3200" b="1" dirty="0">
                <a:solidFill>
                  <a:schemeClr val="tx2">
                    <a:lumMod val="60000"/>
                    <a:lumOff val="40000"/>
                  </a:schemeClr>
                </a:solidFill>
              </a:rPr>
              <a:t>Implementation of trainings for professionals in water sector</a:t>
            </a:r>
            <a:endParaRPr lang="en-US" sz="3200" b="1" dirty="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Potrebna: agenda, slike, snimak predavanja u dužini 5-10 minuta (broj dogovor na sastanku), lista prisustnih, event report , dissemination report</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Tokom treninga potrebno je uraditi samoevaluciju treninga</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a:solidFill>
                  <a:schemeClr val="tx2">
                    <a:lumMod val="60000"/>
                    <a:lumOff val="40000"/>
                  </a:schemeClr>
                </a:solidFill>
              </a:rPr>
              <a:t>A4.4 </a:t>
            </a:r>
            <a:r>
              <a:rPr lang="en-GB" sz="3200" b="1" dirty="0">
                <a:solidFill>
                  <a:schemeClr val="tx2">
                    <a:lumMod val="60000"/>
                    <a:lumOff val="40000"/>
                  </a:schemeClr>
                </a:solidFill>
              </a:rPr>
              <a:t>Self-evaluation of </a:t>
            </a:r>
            <a:r>
              <a:rPr lang="sr-Latn-RS" sz="3200" b="1" dirty="0">
                <a:solidFill>
                  <a:schemeClr val="tx2">
                    <a:lumMod val="60000"/>
                    <a:lumOff val="40000"/>
                  </a:schemeClr>
                </a:solidFill>
              </a:rPr>
              <a:t>training</a:t>
            </a:r>
            <a:endParaRPr lang="en-US" sz="3200" b="1" dirty="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Nakon svakog treninga uraditi samoevaluaciju</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Za sprovođenje samoevaluacije koristiti Annex QA7 (</a:t>
            </a:r>
            <a:r>
              <a:rPr lang="en-US" sz="2400" dirty="0">
                <a:hlinkClick r:id="rId6"/>
              </a:rPr>
              <a:t>http://www.swarm.ni.ac.rs/activities?id=13</a:t>
            </a:r>
            <a:r>
              <a:rPr lang="sr-Latn-RS" sz="2400" dirty="0"/>
              <a:t>)</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Napisati izveštaj korišćenjem Annexa QA8</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a:solidFill>
                  <a:schemeClr val="tx2">
                    <a:lumMod val="60000"/>
                    <a:lumOff val="40000"/>
                  </a:schemeClr>
                </a:solidFill>
              </a:rPr>
              <a:t>A5.3 </a:t>
            </a:r>
            <a:r>
              <a:rPr lang="en-US" sz="3200" b="1" dirty="0">
                <a:solidFill>
                  <a:schemeClr val="tx2">
                    <a:lumMod val="60000"/>
                    <a:lumOff val="40000"/>
                  </a:schemeClr>
                </a:solidFill>
              </a:rPr>
              <a:t>External evaluation of the project</a:t>
            </a: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UNI će uskoro pokrenuti proceduru za izbor eksternog evaluatora za ocenu ostavrenih rezultat na projektu</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a:solidFill>
                  <a:schemeClr val="tx2">
                    <a:lumMod val="60000"/>
                    <a:lumOff val="40000"/>
                  </a:schemeClr>
                </a:solidFill>
                <a:latin typeface="Calibri Light" pitchFamily="34" charset="0"/>
                <a:cs typeface="Calibri Light" pitchFamily="34" charset="0"/>
              </a:rPr>
              <a:t>Evaluacija se vrši dva puta tokom trajanja projekta (najkasnije do septembra 2020. odnosno septembra 2021.) i dostavljaju se izveštaji QAC i SC timu</a:t>
            </a: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1848</TotalTime>
  <Words>1587</Words>
  <Application>Microsoft Office PowerPoint</Application>
  <PresentationFormat>On-screen Show (4:3)</PresentationFormat>
  <Paragraphs>187</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Wingdings</vt:lpstr>
      <vt:lpstr>Office Theme</vt:lpstr>
      <vt:lpstr>PowerPoint Presentation</vt:lpstr>
      <vt:lpstr>A2.4 Accreditation of master curricula</vt:lpstr>
      <vt:lpstr>A3.3 Development of trainings’ content and corresponding educational material</vt:lpstr>
      <vt:lpstr>A4.1 Implementation of developed master curricula </vt:lpstr>
      <vt:lpstr>A4.3 Self-evaluation of master curricula</vt:lpstr>
      <vt:lpstr>A4.2 Implementation of trainings for professionals in water sector</vt:lpstr>
      <vt:lpstr>A4.2 Implementation of trainings for professionals in water sector</vt:lpstr>
      <vt:lpstr>A4.4 Self-evaluation of training</vt:lpstr>
      <vt:lpstr>A5.3 External evaluation of the project</vt:lpstr>
      <vt:lpstr>A5.4 External financial control</vt:lpstr>
      <vt:lpstr>A5.5 Inter-project coaching</vt:lpstr>
      <vt:lpstr>A6.2 Development of project website and promotional materials</vt:lpstr>
      <vt:lpstr>A6.3 Info days for student enrolment</vt:lpstr>
      <vt:lpstr>A6.4 Roundtables with non-academic sector</vt:lpstr>
      <vt:lpstr>A6.5 Winter/summer schools  sector</vt:lpstr>
      <vt:lpstr>A6.5 Winter/summer schools  sector</vt:lpstr>
      <vt:lpstr>A6.6 Symposium for promoting WRM in WB sector</vt:lpstr>
      <vt:lpstr>A7.4 Regular Steering Committee &amp; Project Management meetings</vt:lpstr>
      <vt:lpstr>A7.5 Submission of interim and final reports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 Gocic</cp:lastModifiedBy>
  <cp:revision>57</cp:revision>
  <dcterms:created xsi:type="dcterms:W3CDTF">2006-08-16T00:00:00Z</dcterms:created>
  <dcterms:modified xsi:type="dcterms:W3CDTF">2021-06-26T18:00:55Z</dcterms:modified>
</cp:coreProperties>
</file>